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320" r:id="rId3"/>
    <p:sldId id="325" r:id="rId4"/>
    <p:sldId id="402" r:id="rId5"/>
    <p:sldId id="378" r:id="rId6"/>
    <p:sldId id="270" r:id="rId7"/>
    <p:sldId id="265" r:id="rId8"/>
    <p:sldId id="358" r:id="rId9"/>
    <p:sldId id="360" r:id="rId10"/>
    <p:sldId id="362" r:id="rId11"/>
    <p:sldId id="271" r:id="rId12"/>
    <p:sldId id="272" r:id="rId13"/>
    <p:sldId id="267" r:id="rId14"/>
    <p:sldId id="380" r:id="rId15"/>
    <p:sldId id="277" r:id="rId16"/>
    <p:sldId id="361"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 id="397" r:id="rId34"/>
    <p:sldId id="398" r:id="rId35"/>
    <p:sldId id="399" r:id="rId36"/>
    <p:sldId id="400" r:id="rId37"/>
    <p:sldId id="401" r:id="rId38"/>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834" autoAdjust="0"/>
  </p:normalViewPr>
  <p:slideViewPr>
    <p:cSldViewPr>
      <p:cViewPr varScale="1">
        <p:scale>
          <a:sx n="87" d="100"/>
          <a:sy n="87" d="100"/>
        </p:scale>
        <p:origin x="134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5/11/2023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5/11/2023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5/11/2023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5/11/2023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5/11/2023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5/11/2023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May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 </a:t>
            </a:r>
            <a:r>
              <a:rPr lang="en-US" sz="2200" dirty="0"/>
              <a:t>(Continued)</a:t>
            </a:r>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10</a:t>
            </a:fld>
            <a:endParaRPr lang="en-US" dirty="0"/>
          </a:p>
        </p:txBody>
      </p:sp>
      <p:pic>
        <p:nvPicPr>
          <p:cNvPr id="2" name="Picture 1">
            <a:extLst>
              <a:ext uri="{FF2B5EF4-FFF2-40B4-BE49-F238E27FC236}">
                <a16:creationId xmlns:a16="http://schemas.microsoft.com/office/drawing/2014/main" id="{C76E7E1E-E37F-7C45-5C0F-0A20FCE3DF11}"/>
              </a:ext>
            </a:extLst>
          </p:cNvPr>
          <p:cNvPicPr>
            <a:picLocks noChangeAspect="1"/>
          </p:cNvPicPr>
          <p:nvPr/>
        </p:nvPicPr>
        <p:blipFill>
          <a:blip r:embed="rId2"/>
          <a:stretch>
            <a:fillRect/>
          </a:stretch>
        </p:blipFill>
        <p:spPr>
          <a:xfrm>
            <a:off x="1604962" y="1219984"/>
            <a:ext cx="5934075" cy="4781550"/>
          </a:xfrm>
          <a:prstGeom prst="rect">
            <a:avLst/>
          </a:prstGeom>
        </p:spPr>
      </p:pic>
    </p:spTree>
    <p:extLst>
      <p:ext uri="{BB962C8B-B14F-4D97-AF65-F5344CB8AC3E}">
        <p14:creationId xmlns:p14="http://schemas.microsoft.com/office/powerpoint/2010/main" val="117835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11</a:t>
            </a:fld>
            <a:endParaRPr lang="en-US" dirty="0"/>
          </a:p>
        </p:txBody>
      </p:sp>
      <p:pic>
        <p:nvPicPr>
          <p:cNvPr id="5" name="Picture 4">
            <a:extLst>
              <a:ext uri="{FF2B5EF4-FFF2-40B4-BE49-F238E27FC236}">
                <a16:creationId xmlns:a16="http://schemas.microsoft.com/office/drawing/2014/main" id="{8D1A6D05-C608-841F-A61D-8BAD0673C027}"/>
              </a:ext>
            </a:extLst>
          </p:cNvPr>
          <p:cNvPicPr>
            <a:picLocks noChangeAspect="1"/>
          </p:cNvPicPr>
          <p:nvPr/>
        </p:nvPicPr>
        <p:blipFill>
          <a:blip r:embed="rId2"/>
          <a:stretch>
            <a:fillRect/>
          </a:stretch>
        </p:blipFill>
        <p:spPr>
          <a:xfrm>
            <a:off x="2722475" y="304800"/>
            <a:ext cx="3699049" cy="5658602"/>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8" name="Picture 7">
            <a:extLst>
              <a:ext uri="{FF2B5EF4-FFF2-40B4-BE49-F238E27FC236}">
                <a16:creationId xmlns:a16="http://schemas.microsoft.com/office/drawing/2014/main" id="{0C113D4E-753C-4401-45E4-B28AB50A020A}"/>
              </a:ext>
            </a:extLst>
          </p:cNvPr>
          <p:cNvPicPr>
            <a:picLocks noChangeAspect="1"/>
          </p:cNvPicPr>
          <p:nvPr/>
        </p:nvPicPr>
        <p:blipFill>
          <a:blip r:embed="rId2"/>
          <a:stretch>
            <a:fillRect/>
          </a:stretch>
        </p:blipFill>
        <p:spPr>
          <a:xfrm>
            <a:off x="1242309" y="551955"/>
            <a:ext cx="6659382" cy="5664799"/>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0"/>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9EBCCB24-E16B-0D5D-1A74-B1036BAF9EBB}"/>
              </a:ext>
            </a:extLst>
          </p:cNvPr>
          <p:cNvPicPr>
            <a:picLocks noChangeAspect="1"/>
          </p:cNvPicPr>
          <p:nvPr/>
        </p:nvPicPr>
        <p:blipFill>
          <a:blip r:embed="rId2"/>
          <a:stretch>
            <a:fillRect/>
          </a:stretch>
        </p:blipFill>
        <p:spPr>
          <a:xfrm>
            <a:off x="842962" y="546855"/>
            <a:ext cx="7458075" cy="539115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18536" y="33792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a:t>Connecticut Job Ads by Industry and Major Occupational Group</a:t>
            </a:r>
          </a:p>
        </p:txBody>
      </p:sp>
      <p:pic>
        <p:nvPicPr>
          <p:cNvPr id="4" name="Picture 3">
            <a:extLst>
              <a:ext uri="{FF2B5EF4-FFF2-40B4-BE49-F238E27FC236}">
                <a16:creationId xmlns:a16="http://schemas.microsoft.com/office/drawing/2014/main" id="{E793DD08-A6B6-0B08-6E24-A6E43C162C3D}"/>
              </a:ext>
            </a:extLst>
          </p:cNvPr>
          <p:cNvPicPr>
            <a:picLocks noChangeAspect="1"/>
          </p:cNvPicPr>
          <p:nvPr/>
        </p:nvPicPr>
        <p:blipFill>
          <a:blip r:embed="rId2"/>
          <a:stretch>
            <a:fillRect/>
          </a:stretch>
        </p:blipFill>
        <p:spPr>
          <a:xfrm>
            <a:off x="369809" y="1004315"/>
            <a:ext cx="8404382" cy="4177649"/>
          </a:xfrm>
          <a:prstGeom prst="rect">
            <a:avLst/>
          </a:prstGeom>
        </p:spPr>
      </p:pic>
    </p:spTree>
    <p:extLst>
      <p:ext uri="{BB962C8B-B14F-4D97-AF65-F5344CB8AC3E}">
        <p14:creationId xmlns:p14="http://schemas.microsoft.com/office/powerpoint/2010/main" val="1761281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16</a:t>
            </a:fld>
            <a:endParaRPr lang="en-US" dirty="0"/>
          </a:p>
        </p:txBody>
      </p:sp>
      <p:pic>
        <p:nvPicPr>
          <p:cNvPr id="7" name="Picture 6">
            <a:extLst>
              <a:ext uri="{FF2B5EF4-FFF2-40B4-BE49-F238E27FC236}">
                <a16:creationId xmlns:a16="http://schemas.microsoft.com/office/drawing/2014/main" id="{ABC709C2-A20A-F2D9-3406-9302E6492A08}"/>
              </a:ext>
            </a:extLst>
          </p:cNvPr>
          <p:cNvPicPr>
            <a:picLocks noChangeAspect="1"/>
          </p:cNvPicPr>
          <p:nvPr/>
        </p:nvPicPr>
        <p:blipFill>
          <a:blip r:embed="rId2"/>
          <a:stretch>
            <a:fillRect/>
          </a:stretch>
        </p:blipFill>
        <p:spPr>
          <a:xfrm>
            <a:off x="279590" y="2057400"/>
            <a:ext cx="8584820" cy="2399081"/>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48E8200A-B79A-A3B3-F0CA-B58B0A33B544}"/>
              </a:ext>
            </a:extLst>
          </p:cNvPr>
          <p:cNvPicPr>
            <a:picLocks noChangeAspect="1"/>
          </p:cNvPicPr>
          <p:nvPr/>
        </p:nvPicPr>
        <p:blipFill>
          <a:blip r:embed="rId2"/>
          <a:stretch>
            <a:fillRect/>
          </a:stretch>
        </p:blipFill>
        <p:spPr>
          <a:xfrm>
            <a:off x="2221992" y="228600"/>
            <a:ext cx="3962400" cy="592713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4" name="Picture 3">
            <a:extLst>
              <a:ext uri="{FF2B5EF4-FFF2-40B4-BE49-F238E27FC236}">
                <a16:creationId xmlns:a16="http://schemas.microsoft.com/office/drawing/2014/main" id="{A45D2835-F2DA-0482-B3B0-80AF0484EE17}"/>
              </a:ext>
            </a:extLst>
          </p:cNvPr>
          <p:cNvPicPr>
            <a:picLocks noChangeAspect="1"/>
          </p:cNvPicPr>
          <p:nvPr/>
        </p:nvPicPr>
        <p:blipFill>
          <a:blip r:embed="rId2"/>
          <a:stretch>
            <a:fillRect/>
          </a:stretch>
        </p:blipFill>
        <p:spPr>
          <a:xfrm>
            <a:off x="2074741" y="778123"/>
            <a:ext cx="4994516" cy="539407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3" name="Picture 2">
            <a:extLst>
              <a:ext uri="{FF2B5EF4-FFF2-40B4-BE49-F238E27FC236}">
                <a16:creationId xmlns:a16="http://schemas.microsoft.com/office/drawing/2014/main" id="{5546D489-DB61-660F-9EA1-699E5AEFA3C1}"/>
              </a:ext>
            </a:extLst>
          </p:cNvPr>
          <p:cNvPicPr>
            <a:picLocks noChangeAspect="1"/>
          </p:cNvPicPr>
          <p:nvPr/>
        </p:nvPicPr>
        <p:blipFill>
          <a:blip r:embed="rId2"/>
          <a:stretch>
            <a:fillRect/>
          </a:stretch>
        </p:blipFill>
        <p:spPr>
          <a:xfrm>
            <a:off x="1695450" y="1039765"/>
            <a:ext cx="5753100" cy="5162028"/>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April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4" name="Picture 3">
            <a:extLst>
              <a:ext uri="{FF2B5EF4-FFF2-40B4-BE49-F238E27FC236}">
                <a16:creationId xmlns:a16="http://schemas.microsoft.com/office/drawing/2014/main" id="{D87BEF76-5FF1-A783-619F-3023C440D95B}"/>
              </a:ext>
            </a:extLst>
          </p:cNvPr>
          <p:cNvPicPr>
            <a:picLocks noChangeAspect="1"/>
          </p:cNvPicPr>
          <p:nvPr/>
        </p:nvPicPr>
        <p:blipFill>
          <a:blip r:embed="rId2"/>
          <a:stretch>
            <a:fillRect/>
          </a:stretch>
        </p:blipFill>
        <p:spPr>
          <a:xfrm>
            <a:off x="2243135" y="1087505"/>
            <a:ext cx="4657725" cy="5019675"/>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21</a:t>
            </a:fld>
            <a:endParaRPr lang="en-US" dirty="0"/>
          </a:p>
        </p:txBody>
      </p:sp>
      <p:pic>
        <p:nvPicPr>
          <p:cNvPr id="2" name="Picture 1">
            <a:extLst>
              <a:ext uri="{FF2B5EF4-FFF2-40B4-BE49-F238E27FC236}">
                <a16:creationId xmlns:a16="http://schemas.microsoft.com/office/drawing/2014/main" id="{9B4639A5-1D9C-EFA4-B020-BC4ADDAFD879}"/>
              </a:ext>
            </a:extLst>
          </p:cNvPr>
          <p:cNvPicPr>
            <a:picLocks noChangeAspect="1"/>
          </p:cNvPicPr>
          <p:nvPr/>
        </p:nvPicPr>
        <p:blipFill>
          <a:blip r:embed="rId2"/>
          <a:stretch>
            <a:fillRect/>
          </a:stretch>
        </p:blipFill>
        <p:spPr>
          <a:xfrm>
            <a:off x="2120494" y="284855"/>
            <a:ext cx="4165396" cy="5950566"/>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4" name="Picture 3">
            <a:extLst>
              <a:ext uri="{FF2B5EF4-FFF2-40B4-BE49-F238E27FC236}">
                <a16:creationId xmlns:a16="http://schemas.microsoft.com/office/drawing/2014/main" id="{A9F9B790-AD7A-6969-F02F-4858D8E6E8AD}"/>
              </a:ext>
            </a:extLst>
          </p:cNvPr>
          <p:cNvPicPr>
            <a:picLocks noChangeAspect="1"/>
          </p:cNvPicPr>
          <p:nvPr/>
        </p:nvPicPr>
        <p:blipFill>
          <a:blip r:embed="rId2"/>
          <a:stretch>
            <a:fillRect/>
          </a:stretch>
        </p:blipFill>
        <p:spPr>
          <a:xfrm>
            <a:off x="2323867" y="733926"/>
            <a:ext cx="4967931" cy="5365366"/>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9FCE4901-186B-A916-3795-C742C93C722B}"/>
              </a:ext>
            </a:extLst>
          </p:cNvPr>
          <p:cNvPicPr>
            <a:picLocks noChangeAspect="1"/>
          </p:cNvPicPr>
          <p:nvPr/>
        </p:nvPicPr>
        <p:blipFill>
          <a:blip r:embed="rId2"/>
          <a:stretch>
            <a:fillRect/>
          </a:stretch>
        </p:blipFill>
        <p:spPr>
          <a:xfrm>
            <a:off x="1690687" y="1066800"/>
            <a:ext cx="5762625" cy="49911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3" name="Picture 2">
            <a:extLst>
              <a:ext uri="{FF2B5EF4-FFF2-40B4-BE49-F238E27FC236}">
                <a16:creationId xmlns:a16="http://schemas.microsoft.com/office/drawing/2014/main" id="{67475D22-8625-CFB6-E75C-45A0DE63688F}"/>
              </a:ext>
            </a:extLst>
          </p:cNvPr>
          <p:cNvPicPr>
            <a:picLocks noChangeAspect="1"/>
          </p:cNvPicPr>
          <p:nvPr/>
        </p:nvPicPr>
        <p:blipFill>
          <a:blip r:embed="rId2"/>
          <a:stretch>
            <a:fillRect/>
          </a:stretch>
        </p:blipFill>
        <p:spPr>
          <a:xfrm>
            <a:off x="2271712" y="1176642"/>
            <a:ext cx="4600575" cy="5019675"/>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25</a:t>
            </a:fld>
            <a:endParaRPr lang="en-US" dirty="0"/>
          </a:p>
        </p:txBody>
      </p:sp>
      <p:pic>
        <p:nvPicPr>
          <p:cNvPr id="3" name="Picture 2">
            <a:extLst>
              <a:ext uri="{FF2B5EF4-FFF2-40B4-BE49-F238E27FC236}">
                <a16:creationId xmlns:a16="http://schemas.microsoft.com/office/drawing/2014/main" id="{1F444F16-16D6-B11E-FE65-4F935071CD6B}"/>
              </a:ext>
            </a:extLst>
          </p:cNvPr>
          <p:cNvPicPr>
            <a:picLocks noChangeAspect="1"/>
          </p:cNvPicPr>
          <p:nvPr/>
        </p:nvPicPr>
        <p:blipFill>
          <a:blip r:embed="rId2"/>
          <a:stretch>
            <a:fillRect/>
          </a:stretch>
        </p:blipFill>
        <p:spPr>
          <a:xfrm>
            <a:off x="2239437" y="457200"/>
            <a:ext cx="3927509" cy="561072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4" name="Picture 3">
            <a:extLst>
              <a:ext uri="{FF2B5EF4-FFF2-40B4-BE49-F238E27FC236}">
                <a16:creationId xmlns:a16="http://schemas.microsoft.com/office/drawing/2014/main" id="{A2E9E991-432C-B6C0-ECA1-8591620946C6}"/>
              </a:ext>
            </a:extLst>
          </p:cNvPr>
          <p:cNvPicPr>
            <a:picLocks noChangeAspect="1"/>
          </p:cNvPicPr>
          <p:nvPr/>
        </p:nvPicPr>
        <p:blipFill>
          <a:blip r:embed="rId2"/>
          <a:stretch>
            <a:fillRect/>
          </a:stretch>
        </p:blipFill>
        <p:spPr>
          <a:xfrm>
            <a:off x="2520695" y="914400"/>
            <a:ext cx="4102608" cy="5189311"/>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27</a:t>
            </a:fld>
            <a:endParaRPr lang="en-US" dirty="0">
              <a:solidFill>
                <a:schemeClr val="tx2"/>
              </a:solidFill>
            </a:endParaRPr>
          </a:p>
        </p:txBody>
      </p:sp>
      <p:pic>
        <p:nvPicPr>
          <p:cNvPr id="3" name="Picture 2">
            <a:extLst>
              <a:ext uri="{FF2B5EF4-FFF2-40B4-BE49-F238E27FC236}">
                <a16:creationId xmlns:a16="http://schemas.microsoft.com/office/drawing/2014/main" id="{C1A01B25-97FC-0675-9A96-6408F5F5C051}"/>
              </a:ext>
            </a:extLst>
          </p:cNvPr>
          <p:cNvPicPr>
            <a:picLocks noChangeAspect="1"/>
          </p:cNvPicPr>
          <p:nvPr/>
        </p:nvPicPr>
        <p:blipFill>
          <a:blip r:embed="rId2"/>
          <a:stretch>
            <a:fillRect/>
          </a:stretch>
        </p:blipFill>
        <p:spPr>
          <a:xfrm>
            <a:off x="1931068" y="1087962"/>
            <a:ext cx="5281863" cy="5163612"/>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28</a:t>
            </a:fld>
            <a:endParaRPr lang="en-US" dirty="0">
              <a:solidFill>
                <a:schemeClr val="tx2"/>
              </a:solidFill>
            </a:endParaRPr>
          </a:p>
        </p:txBody>
      </p:sp>
      <p:pic>
        <p:nvPicPr>
          <p:cNvPr id="4" name="Picture 3">
            <a:extLst>
              <a:ext uri="{FF2B5EF4-FFF2-40B4-BE49-F238E27FC236}">
                <a16:creationId xmlns:a16="http://schemas.microsoft.com/office/drawing/2014/main" id="{94A4663C-D29A-0D0E-ED43-E56D1D49738E}"/>
              </a:ext>
            </a:extLst>
          </p:cNvPr>
          <p:cNvPicPr>
            <a:picLocks noChangeAspect="1"/>
          </p:cNvPicPr>
          <p:nvPr/>
        </p:nvPicPr>
        <p:blipFill>
          <a:blip r:embed="rId2"/>
          <a:stretch>
            <a:fillRect/>
          </a:stretch>
        </p:blipFill>
        <p:spPr>
          <a:xfrm>
            <a:off x="2286000" y="1191642"/>
            <a:ext cx="4572000" cy="5019675"/>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4761E4DE-C6FD-1BB3-7FD9-423257F12BCB}"/>
              </a:ext>
            </a:extLst>
          </p:cNvPr>
          <p:cNvPicPr>
            <a:picLocks noChangeAspect="1"/>
          </p:cNvPicPr>
          <p:nvPr/>
        </p:nvPicPr>
        <p:blipFill>
          <a:blip r:embed="rId2"/>
          <a:stretch>
            <a:fillRect/>
          </a:stretch>
        </p:blipFill>
        <p:spPr>
          <a:xfrm>
            <a:off x="2590800" y="316548"/>
            <a:ext cx="3962400" cy="5894479"/>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June, 12</a:t>
            </a:r>
            <a:r>
              <a:rPr lang="en-US" sz="2400" baseline="30000" dirty="0"/>
              <a:t>th</a:t>
            </a:r>
            <a:r>
              <a:rPr lang="en-US" sz="2400" dirty="0"/>
              <a:t>, 2023 </a:t>
            </a:r>
            <a:br>
              <a:rPr lang="en-US" sz="2400" dirty="0"/>
            </a:br>
            <a:r>
              <a:rPr lang="en-US" sz="2400" b="1" dirty="0"/>
              <a:t>Weekly New Ads Report:</a:t>
            </a:r>
            <a:br>
              <a:rPr lang="en-US" sz="2400" b="1" dirty="0"/>
            </a:br>
            <a:r>
              <a:rPr lang="en-US" sz="2400" dirty="0"/>
              <a:t>Updated every Friday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6A243F45-E4D7-762A-4674-4D18A521C63C}"/>
              </a:ext>
            </a:extLst>
          </p:cNvPr>
          <p:cNvPicPr>
            <a:picLocks noChangeAspect="1"/>
          </p:cNvPicPr>
          <p:nvPr/>
        </p:nvPicPr>
        <p:blipFill>
          <a:blip r:embed="rId2"/>
          <a:stretch>
            <a:fillRect/>
          </a:stretch>
        </p:blipFill>
        <p:spPr>
          <a:xfrm>
            <a:off x="1717814" y="965455"/>
            <a:ext cx="5708369" cy="5112440"/>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A7511317-1F1D-08B8-0B26-B5CB4C2974D4}"/>
              </a:ext>
            </a:extLst>
          </p:cNvPr>
          <p:cNvPicPr>
            <a:picLocks noChangeAspect="1"/>
          </p:cNvPicPr>
          <p:nvPr/>
        </p:nvPicPr>
        <p:blipFill>
          <a:blip r:embed="rId2"/>
          <a:stretch>
            <a:fillRect/>
          </a:stretch>
        </p:blipFill>
        <p:spPr>
          <a:xfrm>
            <a:off x="1642423" y="1126285"/>
            <a:ext cx="5857875" cy="49911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A8FB3443-9760-59A6-CB94-A1BD30888AC3}"/>
              </a:ext>
            </a:extLst>
          </p:cNvPr>
          <p:cNvPicPr>
            <a:picLocks noChangeAspect="1"/>
          </p:cNvPicPr>
          <p:nvPr/>
        </p:nvPicPr>
        <p:blipFill>
          <a:blip r:embed="rId2"/>
          <a:stretch>
            <a:fillRect/>
          </a:stretch>
        </p:blipFill>
        <p:spPr>
          <a:xfrm>
            <a:off x="1807654" y="1182118"/>
            <a:ext cx="4791075" cy="5019675"/>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052366CC-A873-ADDE-6412-9C6697795167}"/>
              </a:ext>
            </a:extLst>
          </p:cNvPr>
          <p:cNvPicPr>
            <a:picLocks noChangeAspect="1"/>
          </p:cNvPicPr>
          <p:nvPr/>
        </p:nvPicPr>
        <p:blipFill>
          <a:blip r:embed="rId2"/>
          <a:stretch>
            <a:fillRect/>
          </a:stretch>
        </p:blipFill>
        <p:spPr>
          <a:xfrm>
            <a:off x="2643458" y="381000"/>
            <a:ext cx="3857083" cy="580174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4" name="Picture 3">
            <a:extLst>
              <a:ext uri="{FF2B5EF4-FFF2-40B4-BE49-F238E27FC236}">
                <a16:creationId xmlns:a16="http://schemas.microsoft.com/office/drawing/2014/main" id="{72EA38B2-CC45-A3E0-9DCE-A376165F2B32}"/>
              </a:ext>
            </a:extLst>
          </p:cNvPr>
          <p:cNvPicPr>
            <a:picLocks noChangeAspect="1"/>
          </p:cNvPicPr>
          <p:nvPr/>
        </p:nvPicPr>
        <p:blipFill>
          <a:blip r:embed="rId2"/>
          <a:stretch>
            <a:fillRect/>
          </a:stretch>
        </p:blipFill>
        <p:spPr>
          <a:xfrm>
            <a:off x="1925191" y="1150630"/>
            <a:ext cx="5293618" cy="3785942"/>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35</a:t>
            </a:fld>
            <a:endParaRPr lang="en-US" dirty="0"/>
          </a:p>
        </p:txBody>
      </p:sp>
      <p:pic>
        <p:nvPicPr>
          <p:cNvPr id="3" name="Picture 2">
            <a:extLst>
              <a:ext uri="{FF2B5EF4-FFF2-40B4-BE49-F238E27FC236}">
                <a16:creationId xmlns:a16="http://schemas.microsoft.com/office/drawing/2014/main" id="{F7C2EB06-3156-1A12-1533-75A972079D1B}"/>
              </a:ext>
            </a:extLst>
          </p:cNvPr>
          <p:cNvPicPr>
            <a:picLocks noChangeAspect="1"/>
          </p:cNvPicPr>
          <p:nvPr/>
        </p:nvPicPr>
        <p:blipFill>
          <a:blip r:embed="rId2"/>
          <a:stretch>
            <a:fillRect/>
          </a:stretch>
        </p:blipFill>
        <p:spPr>
          <a:xfrm>
            <a:off x="1476375" y="1143000"/>
            <a:ext cx="6191250" cy="49911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36</a:t>
            </a:fld>
            <a:endParaRPr lang="en-US" dirty="0"/>
          </a:p>
        </p:txBody>
      </p:sp>
      <p:pic>
        <p:nvPicPr>
          <p:cNvPr id="4" name="Picture 3">
            <a:extLst>
              <a:ext uri="{FF2B5EF4-FFF2-40B4-BE49-F238E27FC236}">
                <a16:creationId xmlns:a16="http://schemas.microsoft.com/office/drawing/2014/main" id="{9E9C4434-8ECE-C454-75E1-E8405391F8F4}"/>
              </a:ext>
            </a:extLst>
          </p:cNvPr>
          <p:cNvPicPr>
            <a:picLocks noChangeAspect="1"/>
          </p:cNvPicPr>
          <p:nvPr/>
        </p:nvPicPr>
        <p:blipFill>
          <a:blip r:embed="rId2"/>
          <a:stretch>
            <a:fillRect/>
          </a:stretch>
        </p:blipFill>
        <p:spPr>
          <a:xfrm>
            <a:off x="2252659" y="1129462"/>
            <a:ext cx="4638675" cy="5019675"/>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37</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Friday.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016210"/>
          </a:xfrm>
          <a:prstGeom prst="rect">
            <a:avLst/>
          </a:prstGeom>
          <a:noFill/>
        </p:spPr>
        <p:txBody>
          <a:bodyPr wrap="square" rtlCol="0">
            <a:spAutoFit/>
          </a:bodyPr>
          <a:lstStyle/>
          <a:p>
            <a:r>
              <a:rPr lang="en-US" sz="1900" dirty="0"/>
              <a:t>- </a:t>
            </a:r>
            <a:r>
              <a:rPr lang="en-US" sz="1900" b="1" dirty="0"/>
              <a:t>Total postings </a:t>
            </a:r>
            <a:r>
              <a:rPr lang="en-US" sz="1900" dirty="0"/>
              <a:t>in Connecticut was 103,262 in April 2023, up 23% from March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(24,582 postings), </a:t>
            </a:r>
            <a:r>
              <a:rPr lang="en-US" sz="1900" b="1" dirty="0"/>
              <a:t>Retail Trade </a:t>
            </a:r>
            <a:r>
              <a:rPr lang="en-US" sz="1900" dirty="0"/>
              <a:t>(9,726 posting), </a:t>
            </a:r>
            <a:r>
              <a:rPr lang="en-US" sz="1900" b="1" dirty="0"/>
              <a:t>Manufacturing </a:t>
            </a:r>
            <a:r>
              <a:rPr lang="en-US" sz="1900" dirty="0"/>
              <a:t>(8,379 postings), and </a:t>
            </a:r>
            <a:r>
              <a:rPr lang="en-US" sz="1900" b="1" dirty="0"/>
              <a:t> Finance &amp; Insurance </a:t>
            </a:r>
            <a:r>
              <a:rPr lang="en-US" sz="1900" dirty="0"/>
              <a:t>(8,021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(6,856 postings), </a:t>
            </a:r>
            <a:r>
              <a:rPr lang="en-US" sz="1900" b="1" dirty="0"/>
              <a:t>Retail Salespersons </a:t>
            </a:r>
            <a:r>
              <a:rPr lang="en-US" sz="1900" dirty="0"/>
              <a:t>(3,321 postings),</a:t>
            </a:r>
            <a:r>
              <a:rPr lang="en-US" sz="1900" b="1" dirty="0"/>
              <a:t> Supervisors of Retail Sales Workers </a:t>
            </a:r>
            <a:r>
              <a:rPr lang="en-US" sz="1900" dirty="0"/>
              <a:t>(2,392 postings), and </a:t>
            </a:r>
            <a:r>
              <a:rPr lang="en-US" sz="1900" b="1" dirty="0"/>
              <a:t>Managers </a:t>
            </a:r>
            <a:r>
              <a:rPr lang="en-US" sz="1900" dirty="0"/>
              <a:t>(2,364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654D5D07-262E-611D-0A15-FC12D519B942}"/>
              </a:ext>
            </a:extLst>
          </p:cNvPr>
          <p:cNvPicPr>
            <a:picLocks noChangeAspect="1"/>
          </p:cNvPicPr>
          <p:nvPr/>
        </p:nvPicPr>
        <p:blipFill>
          <a:blip r:embed="rId2"/>
          <a:stretch>
            <a:fillRect/>
          </a:stretch>
        </p:blipFill>
        <p:spPr>
          <a:xfrm>
            <a:off x="1636553" y="1569643"/>
            <a:ext cx="5133277" cy="4432176"/>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Certifications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BEFFCCFB-B034-EB5B-75BF-0A8105C9E792}"/>
              </a:ext>
            </a:extLst>
          </p:cNvPr>
          <p:cNvPicPr>
            <a:picLocks noChangeAspect="1"/>
          </p:cNvPicPr>
          <p:nvPr/>
        </p:nvPicPr>
        <p:blipFill>
          <a:blip r:embed="rId2"/>
          <a:stretch>
            <a:fillRect/>
          </a:stretch>
        </p:blipFill>
        <p:spPr>
          <a:xfrm>
            <a:off x="128777" y="1216728"/>
            <a:ext cx="8886440" cy="4492626"/>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3" name="Picture 2">
            <a:extLst>
              <a:ext uri="{FF2B5EF4-FFF2-40B4-BE49-F238E27FC236}">
                <a16:creationId xmlns:a16="http://schemas.microsoft.com/office/drawing/2014/main" id="{15BEE635-96B3-F511-B30D-930054D654B9}"/>
              </a:ext>
            </a:extLst>
          </p:cNvPr>
          <p:cNvPicPr>
            <a:picLocks noChangeAspect="1"/>
          </p:cNvPicPr>
          <p:nvPr/>
        </p:nvPicPr>
        <p:blipFill>
          <a:blip r:embed="rId2"/>
          <a:stretch>
            <a:fillRect/>
          </a:stretch>
        </p:blipFill>
        <p:spPr>
          <a:xfrm>
            <a:off x="171449" y="842949"/>
            <a:ext cx="8801100" cy="497205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97940" y="381002"/>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by Industry in Connecticut Job Ads</a:t>
            </a: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2" name="Picture 1">
            <a:extLst>
              <a:ext uri="{FF2B5EF4-FFF2-40B4-BE49-F238E27FC236}">
                <a16:creationId xmlns:a16="http://schemas.microsoft.com/office/drawing/2014/main" id="{FA7561B9-CB88-7D6F-F0DB-11BF3936F807}"/>
              </a:ext>
            </a:extLst>
          </p:cNvPr>
          <p:cNvPicPr>
            <a:picLocks noChangeAspect="1"/>
          </p:cNvPicPr>
          <p:nvPr/>
        </p:nvPicPr>
        <p:blipFill>
          <a:blip r:embed="rId2"/>
          <a:stretch>
            <a:fillRect/>
          </a:stretch>
        </p:blipFill>
        <p:spPr>
          <a:xfrm>
            <a:off x="161925" y="1219984"/>
            <a:ext cx="8820150" cy="4781550"/>
          </a:xfrm>
          <a:prstGeom prst="rect">
            <a:avLst/>
          </a:prstGeom>
        </p:spPr>
      </p:pic>
    </p:spTree>
    <p:extLst>
      <p:ext uri="{BB962C8B-B14F-4D97-AF65-F5344CB8AC3E}">
        <p14:creationId xmlns:p14="http://schemas.microsoft.com/office/powerpoint/2010/main" val="2009649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77855</TotalTime>
  <Words>1374</Words>
  <Application>Microsoft Office PowerPoint</Application>
  <PresentationFormat>On-screen Show (4:3)</PresentationFormat>
  <Paragraphs>178</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1580</cp:revision>
  <cp:lastPrinted>2022-02-18T00:09:43Z</cp:lastPrinted>
  <dcterms:created xsi:type="dcterms:W3CDTF">2016-10-12T17:47:24Z</dcterms:created>
  <dcterms:modified xsi:type="dcterms:W3CDTF">2023-05-11T14:22:47Z</dcterms:modified>
</cp:coreProperties>
</file>